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7" r:id="rId2"/>
    <p:sldId id="260" r:id="rId3"/>
    <p:sldId id="272" r:id="rId4"/>
    <p:sldId id="278" r:id="rId5"/>
    <p:sldId id="262" r:id="rId6"/>
    <p:sldId id="269" r:id="rId7"/>
    <p:sldId id="264" r:id="rId8"/>
    <p:sldId id="266" r:id="rId9"/>
    <p:sldId id="273" r:id="rId10"/>
    <p:sldId id="271" r:id="rId11"/>
    <p:sldId id="263" r:id="rId12"/>
    <p:sldId id="275" r:id="rId13"/>
    <p:sldId id="274" r:id="rId14"/>
    <p:sldId id="267" r:id="rId15"/>
    <p:sldId id="268" r:id="rId16"/>
    <p:sldId id="276" r:id="rId17"/>
    <p:sldId id="279" r:id="rId18"/>
    <p:sldId id="277" r:id="rId19"/>
    <p:sldId id="281" r:id="rId20"/>
    <p:sldId id="282" r:id="rId21"/>
    <p:sldId id="283" r:id="rId22"/>
    <p:sldId id="286" r:id="rId23"/>
    <p:sldId id="285" r:id="rId24"/>
    <p:sldId id="287" r:id="rId25"/>
    <p:sldId id="288" r:id="rId26"/>
    <p:sldId id="289" r:id="rId27"/>
    <p:sldId id="284" r:id="rId28"/>
    <p:sldId id="290" r:id="rId29"/>
    <p:sldId id="291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8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1DAF0-D722-4C98-AE3B-4EE44CC81419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5567ED-AA68-4124-9CFD-156F910005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380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726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56207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449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48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90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175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436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498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0357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323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5567ED-AA68-4124-9CFD-156F9100054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696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21049-F871-4662-9120-B7C94E081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7AC98FD-702C-46DC-AE83-5D34B5D1F8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F4F332-CCD6-429D-98B2-379E668C3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B58D12-CB46-411E-8A52-6BBA44D22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2B06B3-7627-40B6-8551-B5555147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718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94E3EC-9084-432B-ADF9-6CF26001B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1A2D2D-0D26-4B93-9483-94E4143900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A62BB-A728-47DE-A37F-887A73FB0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B4F481-921C-403B-AA3A-3319FF9F4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8762A4-4421-4A26-9F83-4E6072538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4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D3B9998-6468-4431-B49D-F22BCB3DAB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C6D3C74-3363-4832-9763-DAFAA4994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5B6AB6-BBA9-41B7-90D8-4BD496F90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2174D3-269C-4CB5-9A47-6C44A03BF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D39D39-BF90-4F14-B112-57C73DF5F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1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15E001-0899-48BC-8909-C6A9737BF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6118CE-19EE-4FE8-88F7-038DD5A82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8B133A-6CA2-4E67-B79C-1DD48C910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65F4D8-0C53-4CA4-868D-E5D284CF5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A9652B-8E55-4A7B-9747-3DB8C21DB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364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3EBC0-6540-40A7-96E3-28669433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9A7E11-7328-4143-B5BC-9E2F35408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BEA6AA-D1E7-47BF-AD48-7588AC26F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804F5E-D8FC-44AF-9350-1B535B83C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81E9E2-42C5-4A4A-85B6-712317092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266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563E46-E6D0-4CDF-890C-265AB8D21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E8144A-C72D-4A06-B43A-88FF7B1E8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C88FEA-DA70-4805-86AC-07B072E3B7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B077E8-2C16-47EA-B152-365A7A5A6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93C0CB-8D64-458F-9E86-DCD1DD1CB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852AE1-72C9-4E89-8967-4BC1B69BA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493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1D119A-ED4C-4FC7-8C7C-3EE0D13B2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B0F6F9-1955-4A07-8088-6F607B49A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FB73C6-3C63-418F-AB37-A074FF7C7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7075248-5804-464A-A922-08FA23F106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C74E3E2-DF02-4823-92AA-B8C687C600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DA847B-C42C-4B7A-A970-116DE9F97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68705E-A07B-4660-A410-4EC7397BA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CA1B4B3-4114-4DA5-A037-01DC8C8A3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565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B60B9-2EF6-49B6-B64D-7C98AC2B3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BD3F33-4980-4047-A5C4-71DC9BF1E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8891804-0303-4008-8322-E6D7A7EA7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83B5E5-2007-45A2-8F80-1A6EC994D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130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9CD0F1-C9AC-49E4-B6CE-90EAF70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7451D67-FA8C-4EF2-9FAF-0171C6DA2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9024D0-EB95-4A90-997C-7DECAF380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751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C551A-AF3E-4A3F-823A-6A2D53CB8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94B9AE-DD41-4A55-A8CF-02AF25046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B839F1-0EC5-42DB-8377-E4705431A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04ADA8-496B-4293-942A-A297B2FD4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BD4A2E-7497-400D-87F2-CC5E063F6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E7F9AB-5045-4346-9389-80A0E5C4B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38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A31D3A-7E36-4338-954C-7B21D1116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39A6208-75AB-4DF1-9CAC-CEB39D0144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D5AADB-6666-4BF7-B3C5-2BCEC206F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51D74A-A5E5-44AC-A211-B9789DAD7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A1C908-209A-4E80-BDFB-84FD316FA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E0CE97-9977-407E-9A1F-99E0BCEA4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132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373DEEE-F67F-45A4-8F50-41E4111D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8F5843-6D86-4B36-B4C9-A5AE00350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4B20BC-15D4-4750-92E1-7C35148665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6D0E5-C629-46E7-977D-FC3A79D5650F}" type="datetimeFigureOut">
              <a:rPr lang="ko-KR" altLang="en-US" smtClean="0"/>
              <a:t>2020-11-17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61C3DA-EB83-4A04-A5B3-D46CDA1E1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0203EA-852D-4AF8-9C36-AA201DAB58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09DE0-D5D1-48B1-8BF0-449D12B315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11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B05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77A2D3A-A0D5-426C-A5EC-2BF63DE66076}"/>
              </a:ext>
            </a:extLst>
          </p:cNvPr>
          <p:cNvSpPr/>
          <p:nvPr/>
        </p:nvSpPr>
        <p:spPr>
          <a:xfrm>
            <a:off x="-1" y="2462487"/>
            <a:ext cx="12192000" cy="2188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5FC355-7750-49D5-A4CB-B9D08823E60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4721" y="2726924"/>
            <a:ext cx="5351280" cy="144702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9600" dirty="0" err="1">
                <a:gradFill>
                  <a:gsLst>
                    <a:gs pos="92000">
                      <a:schemeClr val="tx1"/>
                    </a:gs>
                    <a:gs pos="4000">
                      <a:srgbClr val="00B050"/>
                    </a:gs>
                  </a:gsLst>
                  <a:lin ang="4200000" scaled="0"/>
                </a:gradFill>
                <a:latin typeface="Franklin Gothic Medium Cond" panose="020B0606030402020204" pitchFamily="34" charset="0"/>
              </a:rPr>
              <a:t>PlaNet</a:t>
            </a:r>
            <a:endParaRPr lang="en-US" altLang="ko-KR" sz="8000" kern="1200" dirty="0">
              <a:gradFill>
                <a:gsLst>
                  <a:gs pos="92000">
                    <a:schemeClr val="tx1"/>
                  </a:gs>
                  <a:gs pos="4000">
                    <a:srgbClr val="00B050"/>
                  </a:gs>
                </a:gsLst>
                <a:lin ang="4200000" scaled="0"/>
              </a:gradFill>
              <a:latin typeface="+mj-lt"/>
              <a:ea typeface="+mj-ea"/>
              <a:cs typeface="+mj-cs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A8F7603-FF39-4471-9BEC-E64D3DB31954}"/>
              </a:ext>
            </a:extLst>
          </p:cNvPr>
          <p:cNvCxnSpPr/>
          <p:nvPr/>
        </p:nvCxnSpPr>
        <p:spPr>
          <a:xfrm>
            <a:off x="842772" y="4131076"/>
            <a:ext cx="10506455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C308A12-34A6-41BF-8ABE-EBBB9491809D}"/>
              </a:ext>
            </a:extLst>
          </p:cNvPr>
          <p:cNvSpPr/>
          <p:nvPr/>
        </p:nvSpPr>
        <p:spPr>
          <a:xfrm>
            <a:off x="0" y="4650803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785A7C7-A809-4459-A23C-D3B30EB8C077}"/>
              </a:ext>
            </a:extLst>
          </p:cNvPr>
          <p:cNvSpPr/>
          <p:nvPr/>
        </p:nvSpPr>
        <p:spPr>
          <a:xfrm rot="10800000">
            <a:off x="0" y="2039938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A58E09-D0A3-49BD-A038-FCD3805B3DA1}"/>
              </a:ext>
            </a:extLst>
          </p:cNvPr>
          <p:cNvSpPr txBox="1"/>
          <p:nvPr/>
        </p:nvSpPr>
        <p:spPr>
          <a:xfrm>
            <a:off x="5351280" y="2890391"/>
            <a:ext cx="6096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3200" dirty="0">
                <a:solidFill>
                  <a:schemeClr val="bg2">
                    <a:lumMod val="75000"/>
                  </a:schemeClr>
                </a:solidFill>
                <a:latin typeface="Franklin Gothic Medium Cond" panose="020B0606030402020204" pitchFamily="34" charset="0"/>
              </a:rPr>
              <a:t>Learning Latent Dynamics</a:t>
            </a:r>
          </a:p>
          <a:p>
            <a:pPr algn="r"/>
            <a:r>
              <a:rPr lang="en-US" altLang="ko-KR" sz="3200" dirty="0">
                <a:solidFill>
                  <a:schemeClr val="bg2">
                    <a:lumMod val="75000"/>
                  </a:schemeClr>
                </a:solidFill>
                <a:latin typeface="Franklin Gothic Medium Cond" panose="020B0606030402020204" pitchFamily="34" charset="0"/>
              </a:rPr>
              <a:t>for Planning from Pixels</a:t>
            </a:r>
            <a:endParaRPr lang="ko-KR" altLang="en-US" sz="3200" dirty="0">
              <a:solidFill>
                <a:schemeClr val="bg2">
                  <a:lumMod val="75000"/>
                </a:schemeClr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F5DAD9F-C781-4C7F-B1A6-1BA44F3D66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379242" cy="52790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Intern1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의 논문 리뷰 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 Nov. 2020.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3199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Recurrent State Space Model </a:t>
            </a:r>
            <a:r>
              <a:rPr lang="en-US" altLang="ko-KR" sz="2400" b="1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(RSSM)</a:t>
            </a:r>
            <a:endParaRPr lang="en-US" altLang="ko-KR" sz="3200" b="1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ED9A8FAD-4E31-4119-B178-86643910F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90" y="1831911"/>
            <a:ext cx="10508220" cy="3498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7BBDCA7-084D-4C1D-9BF8-6FF39214DB2A}"/>
              </a:ext>
            </a:extLst>
          </p:cNvPr>
          <p:cNvSpPr/>
          <p:nvPr/>
        </p:nvSpPr>
        <p:spPr>
          <a:xfrm>
            <a:off x="7157759" y="1388465"/>
            <a:ext cx="4550332" cy="4484433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  <a:effectLst>
            <a:outerShdw blurRad="63500" sx="101000" sy="101000" algn="c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956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Recurrent State Space Model </a:t>
            </a:r>
            <a:r>
              <a:rPr lang="en-US" altLang="ko-KR" sz="2400" b="1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(RSSM)</a:t>
            </a:r>
            <a:endParaRPr lang="en-US" altLang="ko-KR" sz="3200" b="1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78B9B15-B23A-49C8-966B-9DFCAE578DC2}"/>
              </a:ext>
            </a:extLst>
          </p:cNvPr>
          <p:cNvSpPr txBox="1">
            <a:spLocks/>
          </p:cNvSpPr>
          <p:nvPr/>
        </p:nvSpPr>
        <p:spPr>
          <a:xfrm>
            <a:off x="729573" y="1288720"/>
            <a:ext cx="10914557" cy="4434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RSSM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State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Deterministic &amp; Stochastic Components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이루어져 있다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47C1249B-5B92-4860-B3DE-6EE7A26EAC50}"/>
              </a:ext>
            </a:extLst>
          </p:cNvPr>
          <p:cNvSpPr txBox="1">
            <a:spLocks/>
          </p:cNvSpPr>
          <p:nvPr/>
        </p:nvSpPr>
        <p:spPr>
          <a:xfrm>
            <a:off x="1378812" y="2475332"/>
            <a:ext cx="3990171" cy="8522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Deterministic</a:t>
            </a:r>
          </a:p>
          <a:p>
            <a:pPr algn="ctr" latinLnBrk="0"/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Components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B397CD1-B527-472B-861E-214A89EB4B79}"/>
              </a:ext>
            </a:extLst>
          </p:cNvPr>
          <p:cNvSpPr txBox="1">
            <a:spLocks/>
          </p:cNvSpPr>
          <p:nvPr/>
        </p:nvSpPr>
        <p:spPr>
          <a:xfrm>
            <a:off x="6473602" y="2475332"/>
            <a:ext cx="3156793" cy="8522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Stochastic</a:t>
            </a:r>
          </a:p>
          <a:p>
            <a:pPr algn="ctr" latinLnBrk="0"/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Components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FC40A6FE-4D61-494C-8875-336CA4DA632C}"/>
              </a:ext>
            </a:extLst>
          </p:cNvPr>
          <p:cNvSpPr txBox="1">
            <a:spLocks/>
          </p:cNvSpPr>
          <p:nvPr/>
        </p:nvSpPr>
        <p:spPr>
          <a:xfrm>
            <a:off x="1378812" y="2590389"/>
            <a:ext cx="3990172" cy="24567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Discrete Time step</a:t>
            </a:r>
          </a:p>
          <a:p>
            <a:pPr latinLnBrk="0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Hidden states</a:t>
            </a:r>
          </a:p>
          <a:p>
            <a:pPr latinLnBrk="0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Image observations</a:t>
            </a:r>
          </a:p>
          <a:p>
            <a:pPr latinLnBrk="0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Continuous action vectors</a:t>
            </a:r>
          </a:p>
          <a:p>
            <a:pPr latinLnBrk="0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Scalar rewards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제목 1">
                <a:extLst>
                  <a:ext uri="{FF2B5EF4-FFF2-40B4-BE49-F238E27FC236}">
                    <a16:creationId xmlns:a16="http://schemas.microsoft.com/office/drawing/2014/main" id="{4FBC86E6-F1FF-4A33-922A-FEC2B3E9065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78811" y="2590388"/>
                <a:ext cx="3990172" cy="2456791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r" latinLnBrk="0"/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나눔스퀘어" panose="020B0600000101010101" pitchFamily="50" charset="-127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sz="2000" i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  <a:ea typeface="나눔스퀘어" panose="020B0600000101010101" pitchFamily="50" charset="-127"/>
                      </a:rPr>
                      <m:t>t</m:t>
                    </m:r>
                  </m:oMath>
                </a14:m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 </a:t>
                </a:r>
              </a:p>
              <a:p>
                <a:pPr algn="r" latinLnBrk="0"/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나눔스퀘어" panose="020B0600000101010101" pitchFamily="50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altLang="ko-KR" sz="2000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ko-KR" sz="2000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ko-KR" sz="2000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t</m:t>
                        </m:r>
                      </m:sub>
                    </m:sSub>
                  </m:oMath>
                </a14:m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r" latinLnBrk="0"/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나눔스퀘어" panose="020B0600000101010101" pitchFamily="50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altLang="ko-KR" sz="2000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ko-KR" sz="2000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o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ko-KR" sz="2000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t</m:t>
                        </m:r>
                      </m:sub>
                    </m:sSub>
                  </m:oMath>
                </a14:m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r" latinLnBrk="0"/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나눔스퀘어" panose="020B0600000101010101" pitchFamily="50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altLang="ko-KR" sz="2000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ko-KR" sz="2000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a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ko-KR" sz="2000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t</m:t>
                        </m:r>
                      </m:sub>
                    </m:sSub>
                  </m:oMath>
                </a14:m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r" latinLnBrk="0"/>
                <a:r>
                  <a:rPr lang="pt-BR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나눔스퀘어" panose="020B0600000101010101" pitchFamily="50" charset="-12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altLang="ko-KR" sz="2000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ko-KR" sz="2000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r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ko-KR" sz="2000" i="1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panose="02040503050406030204" pitchFamily="18" charset="0"/>
                            <a:ea typeface="나눔스퀘어" panose="020B0600000101010101" pitchFamily="50" charset="-127"/>
                          </a:rPr>
                          <m:t>t</m:t>
                        </m:r>
                      </m:sub>
                    </m:sSub>
                  </m:oMath>
                </a14:m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mc:Choice>
        <mc:Fallback xmlns="">
          <p:sp>
            <p:nvSpPr>
              <p:cNvPr id="17" name="제목 1">
                <a:extLst>
                  <a:ext uri="{FF2B5EF4-FFF2-40B4-BE49-F238E27FC236}">
                    <a16:creationId xmlns:a16="http://schemas.microsoft.com/office/drawing/2014/main" id="{4FBC86E6-F1FF-4A33-922A-FEC2B3E906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8811" y="2590388"/>
                <a:ext cx="3990172" cy="245679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2" name="Picture 2">
            <a:extLst>
              <a:ext uri="{FF2B5EF4-FFF2-40B4-BE49-F238E27FC236}">
                <a16:creationId xmlns:a16="http://schemas.microsoft.com/office/drawing/2014/main" id="{CC2BB890-7584-4CA5-819C-5F42A1317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585" y="3727307"/>
            <a:ext cx="5220182" cy="1257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282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Recurrent State Space Model </a:t>
            </a:r>
            <a:r>
              <a:rPr lang="en-US" altLang="ko-KR" sz="2400" b="1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(RSSM)</a:t>
            </a:r>
            <a:endParaRPr lang="en-US" altLang="ko-KR" sz="3200" b="1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90E774D-ECF2-42B1-8426-C3893F53134C}"/>
              </a:ext>
            </a:extLst>
          </p:cNvPr>
          <p:cNvSpPr txBox="1">
            <a:spLocks/>
          </p:cNvSpPr>
          <p:nvPr/>
        </p:nvSpPr>
        <p:spPr>
          <a:xfrm>
            <a:off x="279696" y="997367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Motivation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97210B8-BE0F-4B85-88AB-1610230F7EA9}"/>
              </a:ext>
            </a:extLst>
          </p:cNvPr>
          <p:cNvSpPr txBox="1">
            <a:spLocks/>
          </p:cNvSpPr>
          <p:nvPr/>
        </p:nvSpPr>
        <p:spPr>
          <a:xfrm>
            <a:off x="383673" y="2072369"/>
            <a:ext cx="12100559" cy="443732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Deterministic</a:t>
            </a: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Stochastic transitions make it difficult for the transition model to reliably remember information for multiple time steps.</a:t>
            </a: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endParaRPr lang="en-US" altLang="ko-KR" sz="24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r>
              <a:rPr lang="en-US" altLang="ko-KR" sz="2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Stochastic</a:t>
            </a: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Split the state into stochastic and deterministic parts, allowing the model to robustly learn to predict multiple futures.</a:t>
            </a: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All </a:t>
            </a:r>
            <a:r>
              <a:rPr lang="en-US" altLang="ko-KR" sz="2400" dirty="0">
                <a:solidFill>
                  <a:srgbClr val="00B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information about the observations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must </a:t>
            </a:r>
            <a:r>
              <a:rPr lang="en-US" altLang="ko-KR" sz="2400" dirty="0">
                <a:solidFill>
                  <a:srgbClr val="00B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pass through the sampling step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of the encoder</a:t>
            </a: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to avoid a deterministic shortcut from inputs to reconstructions.</a:t>
            </a:r>
          </a:p>
          <a:p>
            <a:pPr latinLnBrk="0"/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A0F19C-4D10-4C67-B7FD-C64B0767DC34}"/>
              </a:ext>
            </a:extLst>
          </p:cNvPr>
          <p:cNvSpPr txBox="1">
            <a:spLocks/>
          </p:cNvSpPr>
          <p:nvPr/>
        </p:nvSpPr>
        <p:spPr>
          <a:xfrm>
            <a:off x="204280" y="4488989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Detail</a:t>
            </a:r>
          </a:p>
        </p:txBody>
      </p:sp>
    </p:spTree>
    <p:extLst>
      <p:ext uri="{BB962C8B-B14F-4D97-AF65-F5344CB8AC3E}">
        <p14:creationId xmlns:p14="http://schemas.microsoft.com/office/powerpoint/2010/main" val="2148566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5DB2B9B-2F19-4549-965E-C967DCBE07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00"/>
          <a:stretch/>
        </p:blipFill>
        <p:spPr>
          <a:xfrm>
            <a:off x="0" y="1831911"/>
            <a:ext cx="2255520" cy="377851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Dynamics </a:t>
            </a:r>
            <a:r>
              <a:rPr lang="en-US" altLang="ko-KR" sz="2800" b="1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2800" b="1" dirty="0" err="1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PlaNet</a:t>
            </a:r>
            <a:r>
              <a:rPr lang="en-US" altLang="ko-KR" sz="2800" b="1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Deep Planning Network)</a:t>
            </a:r>
            <a:endParaRPr lang="en-US" altLang="ko-KR" sz="3200" b="1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ED9A8FAD-4E31-4119-B178-86643910F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256" y="1831911"/>
            <a:ext cx="8870744" cy="2953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990E774D-ECF2-42B1-8426-C3893F53134C}"/>
              </a:ext>
            </a:extLst>
          </p:cNvPr>
          <p:cNvSpPr txBox="1">
            <a:spLocks/>
          </p:cNvSpPr>
          <p:nvPr/>
        </p:nvSpPr>
        <p:spPr>
          <a:xfrm>
            <a:off x="204281" y="901313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Recurrent State Space Model (RSSM)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BC0DA567-A5A0-425A-BFA9-997C5F1A7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720" y="5421669"/>
            <a:ext cx="5415280" cy="1418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36F63FE-F2B9-4C06-B420-698274AAF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535030"/>
            <a:ext cx="5220182" cy="1257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060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B8EB1422-D657-4888-8983-34EFDEEDC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307" y="1700049"/>
            <a:ext cx="6934214" cy="491858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Dynamics </a:t>
            </a:r>
            <a:r>
              <a:rPr lang="en-US" altLang="ko-KR" sz="2800" b="1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2800" b="1" dirty="0" err="1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PlaNet</a:t>
            </a:r>
            <a:r>
              <a:rPr lang="en-US" altLang="ko-KR" sz="2800" b="1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Deep Planning Network)</a:t>
            </a:r>
            <a:endParaRPr lang="en-US" altLang="ko-KR" sz="3200" b="1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B68D723B-CB66-444D-AE7B-802914785280}"/>
              </a:ext>
            </a:extLst>
          </p:cNvPr>
          <p:cNvSpPr txBox="1">
            <a:spLocks/>
          </p:cNvSpPr>
          <p:nvPr/>
        </p:nvSpPr>
        <p:spPr>
          <a:xfrm>
            <a:off x="204281" y="901313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Planning in Latent Space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11436C7-95C8-4F08-A1DC-28EBAFB9BD2E}"/>
              </a:ext>
            </a:extLst>
          </p:cNvPr>
          <p:cNvSpPr/>
          <p:nvPr/>
        </p:nvSpPr>
        <p:spPr>
          <a:xfrm>
            <a:off x="2762500" y="3768646"/>
            <a:ext cx="1447391" cy="1472472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  <a:effectLst>
            <a:outerShdw blurRad="63500" sx="101000" sy="101000" algn="c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F4DC7B9C-C2CF-4B60-897F-D0080EB8B8B6}"/>
              </a:ext>
            </a:extLst>
          </p:cNvPr>
          <p:cNvSpPr txBox="1">
            <a:spLocks/>
          </p:cNvSpPr>
          <p:nvPr/>
        </p:nvSpPr>
        <p:spPr>
          <a:xfrm>
            <a:off x="288864" y="5362289"/>
            <a:ext cx="2585937" cy="6484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Past</a:t>
            </a:r>
          </a:p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Experience</a:t>
            </a: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A805C52A-EAA7-4FCE-9892-13222386FD7F}"/>
              </a:ext>
            </a:extLst>
          </p:cNvPr>
          <p:cNvSpPr txBox="1">
            <a:spLocks/>
          </p:cNvSpPr>
          <p:nvPr/>
        </p:nvSpPr>
        <p:spPr>
          <a:xfrm>
            <a:off x="8546953" y="5287776"/>
            <a:ext cx="3565319" cy="7975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searches for the best sequence of future actions.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4201A31-C77D-49F2-8118-70ABA20E7988}"/>
              </a:ext>
            </a:extLst>
          </p:cNvPr>
          <p:cNvSpPr/>
          <p:nvPr/>
        </p:nvSpPr>
        <p:spPr>
          <a:xfrm>
            <a:off x="3881059" y="1756630"/>
            <a:ext cx="4944741" cy="5035865"/>
          </a:xfrm>
          <a:prstGeom prst="rect">
            <a:avLst/>
          </a:prstGeom>
          <a:noFill/>
          <a:ln w="19050">
            <a:solidFill>
              <a:srgbClr val="00B050"/>
            </a:solidFill>
          </a:ln>
          <a:effectLst>
            <a:outerShdw blurRad="63500" sx="101000" sy="101000" algn="c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1520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Dynamics </a:t>
            </a:r>
            <a:r>
              <a:rPr lang="en-US" altLang="ko-KR" sz="2800" b="1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2800" b="1" dirty="0" err="1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PlaNet</a:t>
            </a:r>
            <a:r>
              <a:rPr lang="en-US" altLang="ko-KR" sz="2800" b="1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Deep Planning Network)</a:t>
            </a:r>
            <a:endParaRPr lang="en-US" altLang="ko-KR" sz="3200" b="1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B2E2E04B-8B61-488F-B3E1-444ECD817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219" y="726984"/>
            <a:ext cx="3975225" cy="6131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8353CDC-6ACE-4E58-8648-F1D9EA32854E}"/>
              </a:ext>
            </a:extLst>
          </p:cNvPr>
          <p:cNvSpPr/>
          <p:nvPr/>
        </p:nvSpPr>
        <p:spPr>
          <a:xfrm>
            <a:off x="1437440" y="5266482"/>
            <a:ext cx="3076687" cy="443445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  <a:effectLst>
            <a:outerShdw blurRad="63500" sx="101000" sy="101000" algn="c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68CD7D02-79B1-4000-8894-389B928235D0}"/>
              </a:ext>
            </a:extLst>
          </p:cNvPr>
          <p:cNvSpPr txBox="1">
            <a:spLocks/>
          </p:cNvSpPr>
          <p:nvPr/>
        </p:nvSpPr>
        <p:spPr>
          <a:xfrm>
            <a:off x="5154248" y="1179209"/>
            <a:ext cx="6755686" cy="7975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PlaNet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은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Planning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위해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r>
              <a:rPr lang="en-US" altLang="ko-KR" sz="2000" b="1" dirty="0">
                <a:solidFill>
                  <a:srgbClr val="00B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Cross Entropy Method (CEM)</a:t>
            </a:r>
            <a:r>
              <a:rPr lang="en-US" altLang="ko-KR" sz="2000" dirty="0">
                <a:solidFill>
                  <a:srgbClr val="00B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사용했다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C56B7E2-8483-4840-A665-C1594675E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2444" y="2465407"/>
            <a:ext cx="7319294" cy="375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656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Dynamics </a:t>
            </a:r>
            <a:r>
              <a:rPr lang="en-US" altLang="ko-KR" sz="2800" b="1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en-US" altLang="ko-KR" sz="2800" b="1" dirty="0" err="1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PlaNet</a:t>
            </a:r>
            <a:r>
              <a:rPr lang="en-US" altLang="ko-KR" sz="2800" b="1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Deep Planning Network)</a:t>
            </a:r>
            <a:endParaRPr lang="en-US" altLang="ko-KR" sz="3200" b="1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589A9B-F5A4-4C55-8542-E4246EF90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447" y="2567538"/>
            <a:ext cx="7087385" cy="247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6738CF5B-5E36-4661-9F07-12ADA28BFA14}"/>
              </a:ext>
            </a:extLst>
          </p:cNvPr>
          <p:cNvSpPr txBox="1">
            <a:spLocks/>
          </p:cNvSpPr>
          <p:nvPr/>
        </p:nvSpPr>
        <p:spPr>
          <a:xfrm>
            <a:off x="204281" y="1222328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Objective Function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F0A5377A-2BDB-4421-A20C-FAC456BF6B1D}"/>
              </a:ext>
            </a:extLst>
          </p:cNvPr>
          <p:cNvSpPr txBox="1">
            <a:spLocks/>
          </p:cNvSpPr>
          <p:nvPr/>
        </p:nvSpPr>
        <p:spPr>
          <a:xfrm>
            <a:off x="649083" y="5234956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Limitation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7D78601E-BF43-45D3-9F2C-1C016726A646}"/>
              </a:ext>
            </a:extLst>
          </p:cNvPr>
          <p:cNvSpPr txBox="1">
            <a:spLocks/>
          </p:cNvSpPr>
          <p:nvPr/>
        </p:nvSpPr>
        <p:spPr>
          <a:xfrm>
            <a:off x="2864383" y="5487876"/>
            <a:ext cx="8098690" cy="6006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Gradient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한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step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 흐르기 때문에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2000" b="1" dirty="0">
                <a:solidFill>
                  <a:srgbClr val="00B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1-step prediction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 보장한다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050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77A2D3A-A0D5-426C-A5EC-2BF63DE66076}"/>
              </a:ext>
            </a:extLst>
          </p:cNvPr>
          <p:cNvSpPr/>
          <p:nvPr/>
        </p:nvSpPr>
        <p:spPr>
          <a:xfrm>
            <a:off x="-1" y="2462487"/>
            <a:ext cx="12192000" cy="2188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5FC355-7750-49D5-A4CB-B9D08823E60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4720" y="1206912"/>
            <a:ext cx="10506075" cy="2967037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6000" kern="1200" dirty="0">
                <a:gradFill>
                  <a:gsLst>
                    <a:gs pos="8000">
                      <a:schemeClr val="tx1"/>
                    </a:gs>
                    <a:gs pos="92000">
                      <a:schemeClr val="bg2">
                        <a:lumMod val="50000"/>
                      </a:schemeClr>
                    </a:gs>
                  </a:gsLst>
                  <a:lin ang="4200000" scaled="0"/>
                </a:gradFill>
                <a:latin typeface="Franklin Gothic Medium Cond" panose="020B0606030402020204" pitchFamily="34" charset="0"/>
                <a:ea typeface="+mj-ea"/>
                <a:cs typeface="+mj-cs"/>
              </a:rPr>
              <a:t>Latent Overshooting</a:t>
            </a:r>
            <a:endParaRPr lang="en-US" altLang="ko-KR" sz="4800" kern="1200" dirty="0">
              <a:gradFill>
                <a:gsLst>
                  <a:gs pos="8000">
                    <a:schemeClr val="tx1"/>
                  </a:gs>
                  <a:gs pos="92000">
                    <a:schemeClr val="bg2">
                      <a:lumMod val="50000"/>
                    </a:schemeClr>
                  </a:gs>
                </a:gsLst>
                <a:lin ang="4200000" scaled="0"/>
              </a:gradFill>
              <a:ea typeface="+mj-ea"/>
              <a:cs typeface="+mj-cs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A8F7603-FF39-4471-9BEC-E64D3DB31954}"/>
              </a:ext>
            </a:extLst>
          </p:cNvPr>
          <p:cNvCxnSpPr/>
          <p:nvPr/>
        </p:nvCxnSpPr>
        <p:spPr>
          <a:xfrm>
            <a:off x="842772" y="4131076"/>
            <a:ext cx="10506455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C308A12-34A6-41BF-8ABE-EBBB9491809D}"/>
              </a:ext>
            </a:extLst>
          </p:cNvPr>
          <p:cNvSpPr/>
          <p:nvPr/>
        </p:nvSpPr>
        <p:spPr>
          <a:xfrm>
            <a:off x="0" y="4650803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785A7C7-A809-4459-A23C-D3B30EB8C077}"/>
              </a:ext>
            </a:extLst>
          </p:cNvPr>
          <p:cNvSpPr/>
          <p:nvPr/>
        </p:nvSpPr>
        <p:spPr>
          <a:xfrm rot="10800000">
            <a:off x="0" y="2039938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2859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B2DCF9E-5D33-4809-8C3D-89DE2D568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604" y="2636109"/>
            <a:ext cx="9470796" cy="3851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</a:t>
            </a:r>
            <a:r>
              <a:rPr lang="en-US" altLang="ko-KR" sz="4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OverShooting</a:t>
            </a:r>
            <a:endParaRPr lang="en-US" altLang="ko-KR" sz="3200" b="1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A689C-4082-42A4-9678-2EFA3A5E2156}"/>
              </a:ext>
            </a:extLst>
          </p:cNvPr>
          <p:cNvSpPr txBox="1"/>
          <p:nvPr/>
        </p:nvSpPr>
        <p:spPr>
          <a:xfrm>
            <a:off x="3033074" y="3065771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6E91F1-6AFD-4118-8967-C47CFCCDFA85}"/>
              </a:ext>
            </a:extLst>
          </p:cNvPr>
          <p:cNvSpPr txBox="1"/>
          <p:nvPr/>
        </p:nvSpPr>
        <p:spPr>
          <a:xfrm>
            <a:off x="754145" y="2097371"/>
            <a:ext cx="106617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multi-step prediction</a:t>
            </a:r>
            <a:r>
              <a:rPr lang="ko-KR" altLang="en-US" dirty="0"/>
              <a:t>은</a:t>
            </a:r>
            <a:r>
              <a:rPr lang="en-US" altLang="ko-KR" dirty="0"/>
              <a:t> </a:t>
            </a:r>
            <a:r>
              <a:rPr lang="ko-KR" altLang="en-US" dirty="0"/>
              <a:t>추가 </a:t>
            </a:r>
            <a:r>
              <a:rPr lang="en-US" altLang="ko-KR" dirty="0"/>
              <a:t>image</a:t>
            </a:r>
            <a:r>
              <a:rPr lang="ko-KR" altLang="en-US" dirty="0"/>
              <a:t>를 가하지 않았을 때</a:t>
            </a:r>
            <a:r>
              <a:rPr lang="en-US" altLang="ko-KR" dirty="0"/>
              <a:t> </a:t>
            </a:r>
            <a:r>
              <a:rPr lang="en-US" altLang="ko-KR" b="1" dirty="0">
                <a:solidFill>
                  <a:srgbClr val="00B050"/>
                </a:solidFill>
              </a:rPr>
              <a:t>latent space</a:t>
            </a:r>
            <a:r>
              <a:rPr lang="ko-KR" altLang="en-US" b="1" dirty="0">
                <a:solidFill>
                  <a:srgbClr val="00B050"/>
                </a:solidFill>
              </a:rPr>
              <a:t>에서의 손실</a:t>
            </a:r>
            <a:r>
              <a:rPr lang="ko-KR" altLang="en-US" dirty="0"/>
              <a:t>로 개선할 수 있다</a:t>
            </a:r>
            <a:r>
              <a:rPr lang="en-US" altLang="ko-KR" dirty="0"/>
              <a:t>.</a:t>
            </a: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4AD68911-EE9B-4357-A28A-63467C1F1056}"/>
              </a:ext>
            </a:extLst>
          </p:cNvPr>
          <p:cNvSpPr txBox="1">
            <a:spLocks/>
          </p:cNvSpPr>
          <p:nvPr/>
        </p:nvSpPr>
        <p:spPr>
          <a:xfrm>
            <a:off x="279696" y="997367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9285388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</a:t>
            </a:r>
            <a:r>
              <a:rPr lang="en-US" altLang="ko-KR" sz="4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OverShooting</a:t>
            </a:r>
            <a:endParaRPr lang="en-US" altLang="ko-KR" sz="3200" b="1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A689C-4082-42A4-9678-2EFA3A5E2156}"/>
              </a:ext>
            </a:extLst>
          </p:cNvPr>
          <p:cNvSpPr txBox="1"/>
          <p:nvPr/>
        </p:nvSpPr>
        <p:spPr>
          <a:xfrm>
            <a:off x="3033074" y="3065771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17FDAE1-A0C5-41A8-BEA3-18E29C8AC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132" y="1924796"/>
            <a:ext cx="5397736" cy="1134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89B4C05-4F63-4E48-8768-A3124B1A6B0B}"/>
              </a:ext>
            </a:extLst>
          </p:cNvPr>
          <p:cNvSpPr txBox="1">
            <a:spLocks/>
          </p:cNvSpPr>
          <p:nvPr/>
        </p:nvSpPr>
        <p:spPr>
          <a:xfrm>
            <a:off x="204281" y="939525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Define 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Multi Step Prediction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FF178939-73FD-4402-A19E-EE9588724D60}"/>
              </a:ext>
            </a:extLst>
          </p:cNvPr>
          <p:cNvSpPr txBox="1">
            <a:spLocks/>
          </p:cNvSpPr>
          <p:nvPr/>
        </p:nvSpPr>
        <p:spPr>
          <a:xfrm>
            <a:off x="3444728" y="3211300"/>
            <a:ext cx="5280548" cy="4150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 latinLnBrk="0"/>
            <a:r>
              <a:rPr lang="en-US" altLang="ko-KR" sz="2000" b="1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d=1</a:t>
            </a:r>
            <a:r>
              <a:rPr lang="ko-KR" altLang="en-US" sz="2000" b="1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이면 </a:t>
            </a:r>
            <a:r>
              <a:rPr lang="en-US" altLang="ko-KR" sz="2000" b="1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1-step prediction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122A423-4F75-45C2-9811-0BAAA9C39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728" y="4383199"/>
            <a:ext cx="5280548" cy="2114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84BEFDF2-F4B3-4E28-93A1-E11082CF299B}"/>
              </a:ext>
            </a:extLst>
          </p:cNvPr>
          <p:cNvSpPr txBox="1">
            <a:spLocks/>
          </p:cNvSpPr>
          <p:nvPr/>
        </p:nvSpPr>
        <p:spPr>
          <a:xfrm>
            <a:off x="204281" y="3388644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Objective Function </a:t>
            </a:r>
            <a:r>
              <a:rPr lang="en-US" altLang="ko-KR" sz="32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(given distance d)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280946E-53B1-4292-BB87-AF9E69F0A775}"/>
              </a:ext>
            </a:extLst>
          </p:cNvPr>
          <p:cNvSpPr txBox="1">
            <a:spLocks/>
          </p:cNvSpPr>
          <p:nvPr/>
        </p:nvSpPr>
        <p:spPr>
          <a:xfrm>
            <a:off x="7641227" y="6025002"/>
            <a:ext cx="2652843" cy="4150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ko-KR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</a:t>
            </a:r>
            <a:r>
              <a:rPr lang="en-US" altLang="ko-KR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~ </a:t>
            </a:r>
            <a:r>
              <a:rPr lang="en-US" altLang="ko-KR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Marcov</a:t>
            </a:r>
            <a:r>
              <a:rPr lang="ko-KR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하다 </a:t>
            </a:r>
            <a:r>
              <a:rPr lang="en-US" altLang="ko-KR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18069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PlaNet</a:t>
            </a:r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4000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Deep Planning Network</a:t>
            </a:r>
            <a:endParaRPr lang="en-US" altLang="ko-KR" sz="3200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0872CE6-7CE5-498E-A128-AAECE50D71DC}"/>
              </a:ext>
            </a:extLst>
          </p:cNvPr>
          <p:cNvSpPr txBox="1">
            <a:spLocks/>
          </p:cNvSpPr>
          <p:nvPr/>
        </p:nvSpPr>
        <p:spPr>
          <a:xfrm>
            <a:off x="1021409" y="1810358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Scalable Model-based RL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5882B9E-ED85-4208-8FAF-5C7485CB118B}"/>
              </a:ext>
            </a:extLst>
          </p:cNvPr>
          <p:cNvSpPr txBox="1">
            <a:spLocks/>
          </p:cNvSpPr>
          <p:nvPr/>
        </p:nvSpPr>
        <p:spPr>
          <a:xfrm>
            <a:off x="1021408" y="2740956"/>
            <a:ext cx="11018191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</a:t>
            </a:r>
            <a:r>
              <a:rPr lang="en-US" altLang="ko-KR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Efficint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planning in </a:t>
            </a:r>
            <a:r>
              <a:rPr lang="en-US" altLang="ko-KR" sz="3200" b="1" dirty="0">
                <a:solidFill>
                  <a:srgbClr val="4482C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space 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with large batch size</a:t>
            </a:r>
          </a:p>
        </p:txBody>
      </p:sp>
      <p:sp>
        <p:nvSpPr>
          <p:cNvPr id="38" name="제목 1">
            <a:extLst>
              <a:ext uri="{FF2B5EF4-FFF2-40B4-BE49-F238E27FC236}">
                <a16:creationId xmlns:a16="http://schemas.microsoft.com/office/drawing/2014/main" id="{587AA6B4-85DF-4C51-A612-4DF907F3F834}"/>
              </a:ext>
            </a:extLst>
          </p:cNvPr>
          <p:cNvSpPr txBox="1">
            <a:spLocks/>
          </p:cNvSpPr>
          <p:nvPr/>
        </p:nvSpPr>
        <p:spPr>
          <a:xfrm>
            <a:off x="1021409" y="3623438"/>
            <a:ext cx="11018191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Reaches top performance using 200X fewer episodes</a:t>
            </a:r>
          </a:p>
        </p:txBody>
      </p:sp>
    </p:spTree>
    <p:extLst>
      <p:ext uri="{BB962C8B-B14F-4D97-AF65-F5344CB8AC3E}">
        <p14:creationId xmlns:p14="http://schemas.microsoft.com/office/powerpoint/2010/main" val="3617507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</a:t>
            </a:r>
            <a:r>
              <a:rPr lang="en-US" altLang="ko-KR" sz="4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OverShooting</a:t>
            </a:r>
            <a:endParaRPr lang="en-US" altLang="ko-KR" sz="3200" b="1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A689C-4082-42A4-9678-2EFA3A5E2156}"/>
              </a:ext>
            </a:extLst>
          </p:cNvPr>
          <p:cNvSpPr txBox="1"/>
          <p:nvPr/>
        </p:nvSpPr>
        <p:spPr>
          <a:xfrm>
            <a:off x="3033074" y="3065771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0F82791-041A-42B7-98E7-8A7B811F7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2884" y="2878266"/>
            <a:ext cx="7090512" cy="210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A00D9CA2-A9B7-41B2-BB3C-AF939AA42617}"/>
              </a:ext>
            </a:extLst>
          </p:cNvPr>
          <p:cNvSpPr txBox="1">
            <a:spLocks/>
          </p:cNvSpPr>
          <p:nvPr/>
        </p:nvSpPr>
        <p:spPr>
          <a:xfrm>
            <a:off x="204280" y="1672967"/>
            <a:ext cx="11796041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Objective Function </a:t>
            </a:r>
            <a:r>
              <a:rPr lang="en-US" altLang="ko-KR" sz="32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(all distances up to the planning horizon.)</a:t>
            </a:r>
          </a:p>
        </p:txBody>
      </p:sp>
    </p:spTree>
    <p:extLst>
      <p:ext uri="{BB962C8B-B14F-4D97-AF65-F5344CB8AC3E}">
        <p14:creationId xmlns:p14="http://schemas.microsoft.com/office/powerpoint/2010/main" val="1734815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</a:t>
            </a:r>
            <a:r>
              <a:rPr lang="en-US" altLang="ko-KR" sz="4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OverShooting</a:t>
            </a:r>
            <a:endParaRPr lang="en-US" altLang="ko-KR" sz="3200" b="1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A689C-4082-42A4-9678-2EFA3A5E2156}"/>
              </a:ext>
            </a:extLst>
          </p:cNvPr>
          <p:cNvSpPr txBox="1"/>
          <p:nvPr/>
        </p:nvSpPr>
        <p:spPr>
          <a:xfrm>
            <a:off x="3033074" y="3065771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0F82791-041A-42B7-98E7-8A7B811F7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2884" y="2878266"/>
            <a:ext cx="7090512" cy="210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A00D9CA2-A9B7-41B2-BB3C-AF939AA42617}"/>
              </a:ext>
            </a:extLst>
          </p:cNvPr>
          <p:cNvSpPr txBox="1">
            <a:spLocks/>
          </p:cNvSpPr>
          <p:nvPr/>
        </p:nvSpPr>
        <p:spPr>
          <a:xfrm>
            <a:off x="204280" y="1672967"/>
            <a:ext cx="11796041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Objective Function </a:t>
            </a:r>
            <a:r>
              <a:rPr lang="en-US" altLang="ko-KR" sz="32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(all distances up to the planning horizon.)</a:t>
            </a:r>
          </a:p>
        </p:txBody>
      </p:sp>
    </p:spTree>
    <p:extLst>
      <p:ext uri="{BB962C8B-B14F-4D97-AF65-F5344CB8AC3E}">
        <p14:creationId xmlns:p14="http://schemas.microsoft.com/office/powerpoint/2010/main" val="6551961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77A2D3A-A0D5-426C-A5EC-2BF63DE66076}"/>
              </a:ext>
            </a:extLst>
          </p:cNvPr>
          <p:cNvSpPr/>
          <p:nvPr/>
        </p:nvSpPr>
        <p:spPr>
          <a:xfrm>
            <a:off x="-1" y="2462487"/>
            <a:ext cx="12192000" cy="2188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5FC355-7750-49D5-A4CB-B9D08823E60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4720" y="1206912"/>
            <a:ext cx="10506075" cy="2967037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6000" kern="1200" dirty="0">
                <a:gradFill>
                  <a:gsLst>
                    <a:gs pos="8000">
                      <a:schemeClr val="tx1"/>
                    </a:gs>
                    <a:gs pos="92000">
                      <a:schemeClr val="bg2">
                        <a:lumMod val="50000"/>
                      </a:schemeClr>
                    </a:gs>
                  </a:gsLst>
                  <a:lin ang="4200000" scaled="0"/>
                </a:gradFill>
                <a:latin typeface="Franklin Gothic Medium Cond" panose="020B0606030402020204" pitchFamily="34" charset="0"/>
                <a:ea typeface="+mj-ea"/>
                <a:cs typeface="+mj-cs"/>
              </a:rPr>
              <a:t>Experiments</a:t>
            </a:r>
            <a:endParaRPr lang="en-US" altLang="ko-KR" sz="4800" kern="1200" dirty="0">
              <a:gradFill>
                <a:gsLst>
                  <a:gs pos="8000">
                    <a:schemeClr val="tx1"/>
                  </a:gs>
                  <a:gs pos="92000">
                    <a:schemeClr val="bg2">
                      <a:lumMod val="50000"/>
                    </a:schemeClr>
                  </a:gs>
                </a:gsLst>
                <a:lin ang="4200000" scaled="0"/>
              </a:gradFill>
              <a:ea typeface="+mj-ea"/>
              <a:cs typeface="+mj-cs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A8F7603-FF39-4471-9BEC-E64D3DB31954}"/>
              </a:ext>
            </a:extLst>
          </p:cNvPr>
          <p:cNvCxnSpPr/>
          <p:nvPr/>
        </p:nvCxnSpPr>
        <p:spPr>
          <a:xfrm>
            <a:off x="842772" y="4131076"/>
            <a:ext cx="10506455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C308A12-34A6-41BF-8ABE-EBBB9491809D}"/>
              </a:ext>
            </a:extLst>
          </p:cNvPr>
          <p:cNvSpPr/>
          <p:nvPr/>
        </p:nvSpPr>
        <p:spPr>
          <a:xfrm>
            <a:off x="0" y="4650803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785A7C7-A809-4459-A23C-D3B30EB8C077}"/>
              </a:ext>
            </a:extLst>
          </p:cNvPr>
          <p:cNvSpPr/>
          <p:nvPr/>
        </p:nvSpPr>
        <p:spPr>
          <a:xfrm rot="10800000">
            <a:off x="0" y="2039938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6322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Comparison </a:t>
            </a:r>
            <a:r>
              <a:rPr lang="en-US" altLang="ko-KR" sz="40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(Model-Free Method)</a:t>
            </a:r>
            <a:endParaRPr lang="en-US" altLang="ko-KR" sz="32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A689C-4082-42A4-9678-2EFA3A5E2156}"/>
              </a:ext>
            </a:extLst>
          </p:cNvPr>
          <p:cNvSpPr txBox="1"/>
          <p:nvPr/>
        </p:nvSpPr>
        <p:spPr>
          <a:xfrm>
            <a:off x="3033074" y="3065771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B3CC950-ADAD-42D1-9C93-209957556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461" y="1952797"/>
            <a:ext cx="11221039" cy="368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0732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Model</a:t>
            </a:r>
            <a:endParaRPr lang="en-US" altLang="ko-KR" sz="32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A689C-4082-42A4-9678-2EFA3A5E2156}"/>
              </a:ext>
            </a:extLst>
          </p:cNvPr>
          <p:cNvSpPr txBox="1"/>
          <p:nvPr/>
        </p:nvSpPr>
        <p:spPr>
          <a:xfrm>
            <a:off x="3033074" y="3065771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BEC7A91C-52C2-4AB0-871F-E6D72C309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3627" y="1681082"/>
            <a:ext cx="7761001" cy="4623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57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Agent</a:t>
            </a:r>
            <a:endParaRPr lang="en-US" altLang="ko-KR" sz="32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A689C-4082-42A4-9678-2EFA3A5E2156}"/>
              </a:ext>
            </a:extLst>
          </p:cNvPr>
          <p:cNvSpPr txBox="1"/>
          <p:nvPr/>
        </p:nvSpPr>
        <p:spPr>
          <a:xfrm>
            <a:off x="3033074" y="3065771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B5A78C57-7E3B-453F-AAE0-F8D373927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6525" y="1386109"/>
            <a:ext cx="7883230" cy="4725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09119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One agent all tasks</a:t>
            </a:r>
            <a:endParaRPr lang="en-US" altLang="ko-KR" sz="32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1A689C-4082-42A4-9678-2EFA3A5E2156}"/>
              </a:ext>
            </a:extLst>
          </p:cNvPr>
          <p:cNvSpPr txBox="1"/>
          <p:nvPr/>
        </p:nvSpPr>
        <p:spPr>
          <a:xfrm>
            <a:off x="3033074" y="3065771"/>
            <a:ext cx="6103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8E476A-52AF-4D7B-9A5B-8BA386C49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493" y="1688437"/>
            <a:ext cx="8782107" cy="4442578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D8C977C0-E415-44C6-B655-7ABED4FBF9EE}"/>
              </a:ext>
            </a:extLst>
          </p:cNvPr>
          <p:cNvSpPr txBox="1">
            <a:spLocks/>
          </p:cNvSpPr>
          <p:nvPr/>
        </p:nvSpPr>
        <p:spPr>
          <a:xfrm>
            <a:off x="559765" y="2494687"/>
            <a:ext cx="2424227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600" b="1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Episode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1FF6D23D-F98C-4466-B4D1-3F6731BED888}"/>
              </a:ext>
            </a:extLst>
          </p:cNvPr>
          <p:cNvSpPr txBox="1">
            <a:spLocks/>
          </p:cNvSpPr>
          <p:nvPr/>
        </p:nvSpPr>
        <p:spPr>
          <a:xfrm>
            <a:off x="420516" y="4636142"/>
            <a:ext cx="2424227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Prediction</a:t>
            </a:r>
            <a:endParaRPr lang="en-US" altLang="ko-KR" sz="2800" dirty="0">
              <a:solidFill>
                <a:schemeClr val="accent6">
                  <a:lumMod val="60000"/>
                  <a:lumOff val="4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31948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77A2D3A-A0D5-426C-A5EC-2BF63DE66076}"/>
              </a:ext>
            </a:extLst>
          </p:cNvPr>
          <p:cNvSpPr/>
          <p:nvPr/>
        </p:nvSpPr>
        <p:spPr>
          <a:xfrm>
            <a:off x="-1" y="2462487"/>
            <a:ext cx="12192000" cy="2188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5FC355-7750-49D5-A4CB-B9D08823E60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4720" y="1206912"/>
            <a:ext cx="10506075" cy="2967037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6000" kern="1200" dirty="0">
                <a:gradFill>
                  <a:gsLst>
                    <a:gs pos="8000">
                      <a:schemeClr val="tx1"/>
                    </a:gs>
                    <a:gs pos="92000">
                      <a:schemeClr val="bg2">
                        <a:lumMod val="50000"/>
                      </a:schemeClr>
                    </a:gs>
                  </a:gsLst>
                  <a:lin ang="4200000" scaled="0"/>
                </a:gradFill>
                <a:latin typeface="Franklin Gothic Medium Cond" panose="020B0606030402020204" pitchFamily="34" charset="0"/>
                <a:ea typeface="+mj-ea"/>
                <a:cs typeface="+mj-cs"/>
              </a:rPr>
              <a:t>Relative</a:t>
            </a:r>
            <a:r>
              <a:rPr lang="ko-KR" altLang="en-US" sz="6000" kern="1200" dirty="0">
                <a:gradFill>
                  <a:gsLst>
                    <a:gs pos="8000">
                      <a:schemeClr val="tx1"/>
                    </a:gs>
                    <a:gs pos="92000">
                      <a:schemeClr val="bg2">
                        <a:lumMod val="50000"/>
                      </a:schemeClr>
                    </a:gs>
                  </a:gsLst>
                  <a:lin ang="4200000" scaled="0"/>
                </a:gradFill>
                <a:latin typeface="Franklin Gothic Medium Cond" panose="020B0606030402020204" pitchFamily="34" charset="0"/>
                <a:ea typeface="+mj-ea"/>
                <a:cs typeface="+mj-cs"/>
              </a:rPr>
              <a:t> </a:t>
            </a:r>
            <a:r>
              <a:rPr lang="en-US" altLang="ko-KR" sz="6000" kern="1200" dirty="0">
                <a:gradFill>
                  <a:gsLst>
                    <a:gs pos="8000">
                      <a:schemeClr val="tx1"/>
                    </a:gs>
                    <a:gs pos="92000">
                      <a:schemeClr val="bg2">
                        <a:lumMod val="50000"/>
                      </a:schemeClr>
                    </a:gs>
                  </a:gsLst>
                  <a:lin ang="4200000" scaled="0"/>
                </a:gradFill>
                <a:latin typeface="Franklin Gothic Medium Cond" panose="020B0606030402020204" pitchFamily="34" charset="0"/>
                <a:ea typeface="+mj-ea"/>
                <a:cs typeface="+mj-cs"/>
              </a:rPr>
              <a:t>Works</a:t>
            </a:r>
            <a:endParaRPr lang="en-US" altLang="ko-KR" sz="4800" kern="1200" dirty="0">
              <a:gradFill>
                <a:gsLst>
                  <a:gs pos="8000">
                    <a:schemeClr val="tx1"/>
                  </a:gs>
                  <a:gs pos="92000">
                    <a:schemeClr val="bg2">
                      <a:lumMod val="50000"/>
                    </a:schemeClr>
                  </a:gs>
                </a:gsLst>
                <a:lin ang="4200000" scaled="0"/>
              </a:gradFill>
              <a:ea typeface="+mj-ea"/>
              <a:cs typeface="+mj-cs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A8F7603-FF39-4471-9BEC-E64D3DB31954}"/>
              </a:ext>
            </a:extLst>
          </p:cNvPr>
          <p:cNvCxnSpPr/>
          <p:nvPr/>
        </p:nvCxnSpPr>
        <p:spPr>
          <a:xfrm>
            <a:off x="842772" y="4131076"/>
            <a:ext cx="10506455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C308A12-34A6-41BF-8ABE-EBBB9491809D}"/>
              </a:ext>
            </a:extLst>
          </p:cNvPr>
          <p:cNvSpPr/>
          <p:nvPr/>
        </p:nvSpPr>
        <p:spPr>
          <a:xfrm>
            <a:off x="0" y="4650803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785A7C7-A809-4459-A23C-D3B30EB8C077}"/>
              </a:ext>
            </a:extLst>
          </p:cNvPr>
          <p:cNvSpPr/>
          <p:nvPr/>
        </p:nvSpPr>
        <p:spPr>
          <a:xfrm rot="10800000">
            <a:off x="0" y="2039938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5811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Relative Works</a:t>
            </a:r>
            <a:endParaRPr lang="en-US" altLang="ko-KR" sz="32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C2DD56-C307-42AA-B3E2-88F861E65156}"/>
              </a:ext>
            </a:extLst>
          </p:cNvPr>
          <p:cNvSpPr txBox="1"/>
          <p:nvPr/>
        </p:nvSpPr>
        <p:spPr>
          <a:xfrm>
            <a:off x="1427534" y="2136338"/>
            <a:ext cx="610385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b="1" i="0" dirty="0">
                <a:effectLst/>
                <a:latin typeface="Georgia" panose="02040502050405020303" pitchFamily="18" charset="0"/>
              </a:rPr>
              <a:t>Planning in state space</a:t>
            </a:r>
          </a:p>
          <a:p>
            <a:pPr marL="342900" indent="-342900">
              <a:buAutoNum type="arabicPeriod"/>
            </a:pPr>
            <a:endParaRPr lang="en-US" altLang="ko-KR" b="1" i="0" dirty="0">
              <a:effectLst/>
              <a:latin typeface="Georgia" panose="02040502050405020303" pitchFamily="18" charset="0"/>
            </a:endParaRPr>
          </a:p>
          <a:p>
            <a:pPr marL="342900" indent="-342900">
              <a:buAutoNum type="arabicPeriod"/>
            </a:pPr>
            <a:r>
              <a:rPr lang="en-US" altLang="ko-KR" b="1" i="0" dirty="0">
                <a:effectLst/>
                <a:latin typeface="Georgia" panose="02040502050405020303" pitchFamily="18" charset="0"/>
              </a:rPr>
              <a:t>Hybrid agents</a:t>
            </a:r>
            <a:r>
              <a:rPr lang="en-US" altLang="ko-KR" b="0" i="0" dirty="0">
                <a:effectLst/>
                <a:latin typeface="Georgia" panose="02040502050405020303" pitchFamily="18" charset="0"/>
              </a:rPr>
              <a:t> </a:t>
            </a:r>
          </a:p>
          <a:p>
            <a:pPr marL="342900" indent="-342900">
              <a:buAutoNum type="arabicPeriod"/>
            </a:pPr>
            <a:endParaRPr lang="en-US" altLang="ko-KR" b="1" dirty="0">
              <a:latin typeface="Georgia" panose="02040502050405020303" pitchFamily="18" charset="0"/>
            </a:endParaRPr>
          </a:p>
          <a:p>
            <a:pPr marL="342900" indent="-342900">
              <a:buAutoNum type="arabicPeriod"/>
            </a:pPr>
            <a:r>
              <a:rPr lang="en-US" altLang="ko-KR" b="1" i="0" dirty="0">
                <a:effectLst/>
                <a:latin typeface="Georgia" panose="02040502050405020303" pitchFamily="18" charset="0"/>
              </a:rPr>
              <a:t>Multi-step predictions</a:t>
            </a:r>
          </a:p>
          <a:p>
            <a:pPr marL="342900" indent="-342900">
              <a:buAutoNum type="arabicPeriod"/>
            </a:pPr>
            <a:endParaRPr lang="en-US" altLang="ko-KR" b="1" dirty="0">
              <a:latin typeface="Georgia" panose="02040502050405020303" pitchFamily="18" charset="0"/>
            </a:endParaRPr>
          </a:p>
          <a:p>
            <a:pPr marL="342900" indent="-342900">
              <a:buAutoNum type="arabicPeriod"/>
            </a:pPr>
            <a:r>
              <a:rPr lang="en-US" altLang="ko-KR" b="1" i="0" dirty="0">
                <a:effectLst/>
                <a:latin typeface="Georgia" panose="02040502050405020303" pitchFamily="18" charset="0"/>
              </a:rPr>
              <a:t>Latent sequence models</a:t>
            </a:r>
            <a:r>
              <a:rPr lang="en-US" altLang="ko-KR" b="0" i="0" dirty="0">
                <a:effectLst/>
                <a:latin typeface="Georgia" panose="02040502050405020303" pitchFamily="18" charset="0"/>
              </a:rPr>
              <a:t> </a:t>
            </a:r>
            <a:endParaRPr lang="en-US" altLang="ko-KR" b="1" i="0" dirty="0">
              <a:effectLst/>
              <a:latin typeface="Georgia" panose="02040502050405020303" pitchFamily="18" charset="0"/>
            </a:endParaRPr>
          </a:p>
          <a:p>
            <a:pPr marL="342900" indent="-342900">
              <a:buAutoNum type="arabicPeriod"/>
            </a:pPr>
            <a:endParaRPr lang="en-US" altLang="ko-KR" b="1" dirty="0">
              <a:latin typeface="Georgia" panose="02040502050405020303" pitchFamily="18" charset="0"/>
            </a:endParaRPr>
          </a:p>
          <a:p>
            <a:pPr marL="342900" indent="-342900">
              <a:buAutoNum type="arabicPeriod"/>
            </a:pPr>
            <a:r>
              <a:rPr lang="en-US" altLang="ko-KR" b="1" i="0" dirty="0">
                <a:effectLst/>
                <a:latin typeface="Georgia" panose="02040502050405020303" pitchFamily="18" charset="0"/>
              </a:rPr>
              <a:t>Video prediction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14416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77A2D3A-A0D5-426C-A5EC-2BF63DE66076}"/>
              </a:ext>
            </a:extLst>
          </p:cNvPr>
          <p:cNvSpPr/>
          <p:nvPr/>
        </p:nvSpPr>
        <p:spPr>
          <a:xfrm>
            <a:off x="-1" y="2462487"/>
            <a:ext cx="12192000" cy="2188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5FC355-7750-49D5-A4CB-B9D08823E60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4720" y="1206912"/>
            <a:ext cx="10506075" cy="2967037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6000" kern="1200" dirty="0">
                <a:gradFill>
                  <a:gsLst>
                    <a:gs pos="8000">
                      <a:schemeClr val="tx1"/>
                    </a:gs>
                    <a:gs pos="92000">
                      <a:schemeClr val="bg2">
                        <a:lumMod val="50000"/>
                      </a:schemeClr>
                    </a:gs>
                  </a:gsLst>
                  <a:lin ang="4200000" scaled="0"/>
                </a:gradFill>
                <a:latin typeface="Franklin Gothic Medium Cond" panose="020B0606030402020204" pitchFamily="34" charset="0"/>
                <a:ea typeface="+mj-ea"/>
                <a:cs typeface="+mj-cs"/>
              </a:rPr>
              <a:t>End !</a:t>
            </a:r>
            <a:endParaRPr lang="en-US" altLang="ko-KR" sz="4800" kern="1200" dirty="0">
              <a:gradFill>
                <a:gsLst>
                  <a:gs pos="8000">
                    <a:schemeClr val="tx1"/>
                  </a:gs>
                  <a:gs pos="92000">
                    <a:schemeClr val="bg2">
                      <a:lumMod val="50000"/>
                    </a:schemeClr>
                  </a:gs>
                </a:gsLst>
                <a:lin ang="4200000" scaled="0"/>
              </a:gradFill>
              <a:ea typeface="+mj-ea"/>
              <a:cs typeface="+mj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C308A12-34A6-41BF-8ABE-EBBB9491809D}"/>
              </a:ext>
            </a:extLst>
          </p:cNvPr>
          <p:cNvSpPr/>
          <p:nvPr/>
        </p:nvSpPr>
        <p:spPr>
          <a:xfrm>
            <a:off x="0" y="4650803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785A7C7-A809-4459-A23C-D3B30EB8C077}"/>
              </a:ext>
            </a:extLst>
          </p:cNvPr>
          <p:cNvSpPr/>
          <p:nvPr/>
        </p:nvSpPr>
        <p:spPr>
          <a:xfrm rot="10800000">
            <a:off x="0" y="2039938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3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0872CE6-7CE5-498E-A128-AAECE50D71DC}"/>
              </a:ext>
            </a:extLst>
          </p:cNvPr>
          <p:cNvSpPr txBox="1">
            <a:spLocks/>
          </p:cNvSpPr>
          <p:nvPr/>
        </p:nvSpPr>
        <p:spPr>
          <a:xfrm>
            <a:off x="1173809" y="1724618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</a:t>
            </a:r>
            <a:r>
              <a:rPr lang="en-US" altLang="ko-KR" sz="3200" b="1" dirty="0">
                <a:solidFill>
                  <a:srgbClr val="00B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Recurrent State Space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Model (RSSM)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C58B5CC-570B-4284-94CB-56EB4712AE01}"/>
              </a:ext>
            </a:extLst>
          </p:cNvPr>
          <p:cNvSpPr txBox="1">
            <a:spLocks/>
          </p:cNvSpPr>
          <p:nvPr/>
        </p:nvSpPr>
        <p:spPr>
          <a:xfrm>
            <a:off x="1666673" y="1728498"/>
            <a:ext cx="6715323" cy="14829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Deterministic &amp; Stochastic Components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5882B9E-ED85-4208-8FAF-5C7485CB118B}"/>
              </a:ext>
            </a:extLst>
          </p:cNvPr>
          <p:cNvSpPr txBox="1">
            <a:spLocks/>
          </p:cNvSpPr>
          <p:nvPr/>
        </p:nvSpPr>
        <p:spPr>
          <a:xfrm>
            <a:off x="1173809" y="3502956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Latent Overshooting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75F77DB7-DA58-48EF-9999-0DF71F299C43}"/>
              </a:ext>
            </a:extLst>
          </p:cNvPr>
          <p:cNvSpPr txBox="1">
            <a:spLocks/>
          </p:cNvSpPr>
          <p:nvPr/>
        </p:nvSpPr>
        <p:spPr>
          <a:xfrm>
            <a:off x="1666673" y="4530830"/>
            <a:ext cx="8897565" cy="5053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000" b="1" dirty="0">
                <a:solidFill>
                  <a:srgbClr val="00B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Space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Result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</a:t>
            </a:r>
            <a:r>
              <a:rPr lang="en-US" altLang="ko-KR" sz="2000" b="1" dirty="0">
                <a:solidFill>
                  <a:srgbClr val="00B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Latent Sequence Model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굴리는게 장기예측에 적합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067493C-5CD2-4598-B61C-0489BC47805A}"/>
              </a:ext>
            </a:extLst>
          </p:cNvPr>
          <p:cNvSpPr/>
          <p:nvPr/>
        </p:nvSpPr>
        <p:spPr>
          <a:xfrm>
            <a:off x="903904" y="1822939"/>
            <a:ext cx="8297246" cy="1680018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  <a:effectLst>
            <a:outerShdw blurRad="63500" sx="101000" sy="101000" algn="c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4ACD3B4-771D-4F51-9037-ED95D5534E7A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PlaNet</a:t>
            </a:r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4000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Deep Planning Network</a:t>
            </a:r>
            <a:endParaRPr lang="en-US" altLang="ko-KR" sz="3200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7779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77A2D3A-A0D5-426C-A5EC-2BF63DE66076}"/>
              </a:ext>
            </a:extLst>
          </p:cNvPr>
          <p:cNvSpPr/>
          <p:nvPr/>
        </p:nvSpPr>
        <p:spPr>
          <a:xfrm>
            <a:off x="-1" y="2462487"/>
            <a:ext cx="12192000" cy="2188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5FC355-7750-49D5-A4CB-B9D08823E60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4720" y="1206912"/>
            <a:ext cx="10506075" cy="2967037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6000" dirty="0">
                <a:gradFill>
                  <a:gsLst>
                    <a:gs pos="8000">
                      <a:schemeClr val="tx1"/>
                    </a:gs>
                    <a:gs pos="92000">
                      <a:schemeClr val="bg2">
                        <a:lumMod val="50000"/>
                      </a:schemeClr>
                    </a:gs>
                  </a:gsLst>
                  <a:lin ang="4200000" scaled="0"/>
                </a:gradFill>
                <a:latin typeface="Franklin Gothic Medium Cond" panose="020B0606030402020204" pitchFamily="34" charset="0"/>
              </a:rPr>
              <a:t>Recurrent State Space Model</a:t>
            </a:r>
            <a:endParaRPr lang="en-US" altLang="ko-KR" sz="4800" kern="1200" dirty="0">
              <a:gradFill>
                <a:gsLst>
                  <a:gs pos="8000">
                    <a:schemeClr val="tx1"/>
                  </a:gs>
                  <a:gs pos="92000">
                    <a:schemeClr val="bg2">
                      <a:lumMod val="50000"/>
                    </a:schemeClr>
                  </a:gs>
                </a:gsLst>
                <a:lin ang="4200000" scaled="0"/>
              </a:gradFill>
              <a:latin typeface="+mj-lt"/>
              <a:ea typeface="+mj-ea"/>
              <a:cs typeface="+mj-cs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A8F7603-FF39-4471-9BEC-E64D3DB31954}"/>
              </a:ext>
            </a:extLst>
          </p:cNvPr>
          <p:cNvCxnSpPr/>
          <p:nvPr/>
        </p:nvCxnSpPr>
        <p:spPr>
          <a:xfrm>
            <a:off x="842772" y="4131076"/>
            <a:ext cx="10506455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CC308A12-34A6-41BF-8ABE-EBBB9491809D}"/>
              </a:ext>
            </a:extLst>
          </p:cNvPr>
          <p:cNvSpPr/>
          <p:nvPr/>
        </p:nvSpPr>
        <p:spPr>
          <a:xfrm>
            <a:off x="0" y="4650803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785A7C7-A809-4459-A23C-D3B30EB8C077}"/>
              </a:ext>
            </a:extLst>
          </p:cNvPr>
          <p:cNvSpPr/>
          <p:nvPr/>
        </p:nvSpPr>
        <p:spPr>
          <a:xfrm rot="10800000">
            <a:off x="0" y="2039938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991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84894B0-AA58-4DDF-B658-DF36D335C0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52" t="10601" r="26436" b="35430"/>
          <a:stretch/>
        </p:blipFill>
        <p:spPr>
          <a:xfrm>
            <a:off x="607244" y="3741570"/>
            <a:ext cx="3048170" cy="192334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Recurrent State Space Model </a:t>
            </a:r>
            <a:r>
              <a:rPr lang="en-US" altLang="ko-KR" sz="2400" b="1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(RSSM)</a:t>
            </a:r>
            <a:endParaRPr lang="en-US" altLang="ko-KR" sz="3200" b="1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B06222FA-1620-48AB-9F87-9AB05561C4A1}"/>
              </a:ext>
            </a:extLst>
          </p:cNvPr>
          <p:cNvSpPr txBox="1">
            <a:spLocks/>
          </p:cNvSpPr>
          <p:nvPr/>
        </p:nvSpPr>
        <p:spPr>
          <a:xfrm>
            <a:off x="729574" y="1447327"/>
            <a:ext cx="10914557" cy="14443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보이는게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State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전부가 아닐 수 있다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(Non-</a:t>
            </a:r>
            <a:r>
              <a:rPr lang="en-US" altLang="ko-K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Marcov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latinLnBrk="0"/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Partially Observable Markov Decision Process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Marcov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Decision Process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바꾸는 기법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B09972-1626-48B3-8C2B-02AE12FF94DB}"/>
              </a:ext>
            </a:extLst>
          </p:cNvPr>
          <p:cNvSpPr txBox="1"/>
          <p:nvPr/>
        </p:nvSpPr>
        <p:spPr>
          <a:xfrm>
            <a:off x="3759587" y="3745369"/>
            <a:ext cx="82935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DQN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에서는 비슷하게 </a:t>
            </a:r>
            <a:r>
              <a:rPr lang="ko-KR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네 장을 묶어 하나의 </a:t>
            </a:r>
            <a:r>
              <a:rPr lang="en-US" altLang="ko-KR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State</a:t>
            </a: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취급하는 것과 유사하게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(Non-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Marcov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Marcov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하게 바꾸는 기법으로 제시하는 것이다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449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Recurrent State Space Model </a:t>
            </a:r>
            <a:r>
              <a:rPr lang="en-US" altLang="ko-KR" sz="2400" b="1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(RSSM)</a:t>
            </a:r>
            <a:endParaRPr lang="en-US" altLang="ko-KR" sz="3200" b="1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1266" name="Picture 2" descr="PlaNet model diagram">
            <a:extLst>
              <a:ext uri="{FF2B5EF4-FFF2-40B4-BE49-F238E27FC236}">
                <a16:creationId xmlns:a16="http://schemas.microsoft.com/office/drawing/2014/main" id="{97A92D88-17EB-4025-BED3-71ADEA430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77919"/>
            <a:ext cx="12192000" cy="4570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C3AF4D3-1E02-4134-8856-F9B9C6D85A47}"/>
              </a:ext>
            </a:extLst>
          </p:cNvPr>
          <p:cNvSpPr/>
          <p:nvPr/>
        </p:nvSpPr>
        <p:spPr>
          <a:xfrm>
            <a:off x="6350514" y="3763125"/>
            <a:ext cx="1086606" cy="118479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ffectLst>
            <a:outerShdw blurRad="63500" sx="101000" sy="101000" algn="c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620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20FC7D49-DAED-4BEB-8BBD-D69AD75D5C76}"/>
              </a:ext>
            </a:extLst>
          </p:cNvPr>
          <p:cNvSpPr/>
          <p:nvPr/>
        </p:nvSpPr>
        <p:spPr>
          <a:xfrm rot="10800000">
            <a:off x="0" y="5878497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55687AF-5839-448D-8860-FD8E2CC4A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502" y="1739311"/>
            <a:ext cx="7410501" cy="459328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Recurrent State Space Model </a:t>
            </a:r>
            <a:r>
              <a:rPr lang="en-US" altLang="ko-KR" sz="2400" b="1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(RSSM)</a:t>
            </a:r>
            <a:endParaRPr lang="en-US" altLang="ko-KR" sz="3200" b="1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B68D723B-CB66-444D-AE7B-802914785280}"/>
              </a:ext>
            </a:extLst>
          </p:cNvPr>
          <p:cNvSpPr txBox="1">
            <a:spLocks/>
          </p:cNvSpPr>
          <p:nvPr/>
        </p:nvSpPr>
        <p:spPr>
          <a:xfrm>
            <a:off x="204281" y="901313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Learned Latent Dynamics Model</a:t>
            </a:r>
          </a:p>
        </p:txBody>
      </p:sp>
      <p:sp>
        <p:nvSpPr>
          <p:cNvPr id="18" name="말풍선: 타원형 17">
            <a:extLst>
              <a:ext uri="{FF2B5EF4-FFF2-40B4-BE49-F238E27FC236}">
                <a16:creationId xmlns:a16="http://schemas.microsoft.com/office/drawing/2014/main" id="{96AB9A69-86FF-4D85-94E5-1D69298F598F}"/>
              </a:ext>
            </a:extLst>
          </p:cNvPr>
          <p:cNvSpPr/>
          <p:nvPr/>
        </p:nvSpPr>
        <p:spPr>
          <a:xfrm>
            <a:off x="1318375" y="2604301"/>
            <a:ext cx="1398966" cy="1278202"/>
          </a:xfrm>
          <a:prstGeom prst="wedgeEllipseCallout">
            <a:avLst>
              <a:gd name="adj1" fmla="val 70578"/>
              <a:gd name="adj2" fmla="val 18823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sx="104000" sy="10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저렴한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Hidden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State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4BCF9AC-D953-4C17-BCAC-F4770CD4575D}"/>
              </a:ext>
            </a:extLst>
          </p:cNvPr>
          <p:cNvSpPr/>
          <p:nvPr/>
        </p:nvSpPr>
        <p:spPr>
          <a:xfrm>
            <a:off x="3495554" y="4120586"/>
            <a:ext cx="891251" cy="2129742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  <a:effectLst>
            <a:outerShdw blurRad="63500" sx="101000" sy="101000" algn="c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말풍선: 타원형 20">
            <a:extLst>
              <a:ext uri="{FF2B5EF4-FFF2-40B4-BE49-F238E27FC236}">
                <a16:creationId xmlns:a16="http://schemas.microsoft.com/office/drawing/2014/main" id="{B7E92D84-EB18-475D-BA46-DD28513A8935}"/>
              </a:ext>
            </a:extLst>
          </p:cNvPr>
          <p:cNvSpPr/>
          <p:nvPr/>
        </p:nvSpPr>
        <p:spPr>
          <a:xfrm flipH="1">
            <a:off x="204279" y="4171871"/>
            <a:ext cx="3175528" cy="1841621"/>
          </a:xfrm>
          <a:prstGeom prst="wedgeEllipseCallout">
            <a:avLst>
              <a:gd name="adj1" fmla="val -58200"/>
              <a:gd name="adj2" fmla="val -4337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sx="104000" sy="10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Hidden State</a:t>
            </a:r>
            <a:r>
              <a:rPr lang="ko-KR" altLang="en-US" dirty="0">
                <a:solidFill>
                  <a:schemeClr val="tx1"/>
                </a:solidFill>
              </a:rPr>
              <a:t>에 </a:t>
            </a:r>
            <a:r>
              <a:rPr lang="en-US" altLang="ko-KR" dirty="0">
                <a:solidFill>
                  <a:schemeClr val="tx1"/>
                </a:solidFill>
              </a:rPr>
              <a:t>Image</a:t>
            </a:r>
            <a:r>
              <a:rPr lang="ko-KR" altLang="en-US" dirty="0">
                <a:solidFill>
                  <a:schemeClr val="tx1"/>
                </a:solidFill>
              </a:rPr>
              <a:t>에 대한 </a:t>
            </a:r>
            <a:r>
              <a:rPr lang="en-US" altLang="ko-KR" dirty="0">
                <a:solidFill>
                  <a:schemeClr val="tx1"/>
                </a:solidFill>
              </a:rPr>
              <a:t>Latent</a:t>
            </a:r>
            <a:r>
              <a:rPr lang="ko-KR" altLang="en-US" dirty="0">
                <a:solidFill>
                  <a:schemeClr val="tx1"/>
                </a:solidFill>
              </a:rPr>
              <a:t> 정보가 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있도록 하는 </a:t>
            </a:r>
            <a:r>
              <a:rPr lang="ko-KR" altLang="en-US" dirty="0" err="1">
                <a:solidFill>
                  <a:schemeClr val="tx1"/>
                </a:solidFill>
              </a:rPr>
              <a:t>디코더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A703BFA-DDF4-4DD3-98B4-5291D2007A23}"/>
              </a:ext>
            </a:extLst>
          </p:cNvPr>
          <p:cNvSpPr/>
          <p:nvPr/>
        </p:nvSpPr>
        <p:spPr>
          <a:xfrm>
            <a:off x="5208607" y="4933490"/>
            <a:ext cx="4133183" cy="1399106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  <a:effectLst>
            <a:outerShdw blurRad="63500" sx="101000" sy="101000" algn="c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말풍선: 타원형 38">
            <a:extLst>
              <a:ext uri="{FF2B5EF4-FFF2-40B4-BE49-F238E27FC236}">
                <a16:creationId xmlns:a16="http://schemas.microsoft.com/office/drawing/2014/main" id="{97317039-C16B-4D73-84AC-D31C93CF3932}"/>
              </a:ext>
            </a:extLst>
          </p:cNvPr>
          <p:cNvSpPr/>
          <p:nvPr/>
        </p:nvSpPr>
        <p:spPr>
          <a:xfrm>
            <a:off x="7913765" y="3810145"/>
            <a:ext cx="1398966" cy="792931"/>
          </a:xfrm>
          <a:prstGeom prst="wedgeEllipseCallout">
            <a:avLst>
              <a:gd name="adj1" fmla="val -44169"/>
              <a:gd name="adj2" fmla="val -44735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sx="104000" sy="10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Predict Space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말풍선: 타원형 40">
            <a:extLst>
              <a:ext uri="{FF2B5EF4-FFF2-40B4-BE49-F238E27FC236}">
                <a16:creationId xmlns:a16="http://schemas.microsoft.com/office/drawing/2014/main" id="{E3687570-F4EB-4F91-B34B-5859E648B1D0}"/>
              </a:ext>
            </a:extLst>
          </p:cNvPr>
          <p:cNvSpPr/>
          <p:nvPr/>
        </p:nvSpPr>
        <p:spPr>
          <a:xfrm>
            <a:off x="9178465" y="2006240"/>
            <a:ext cx="1398966" cy="903958"/>
          </a:xfrm>
          <a:prstGeom prst="wedgeEllipseCallout">
            <a:avLst>
              <a:gd name="adj1" fmla="val -62325"/>
              <a:gd name="adj2" fmla="val 26074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63500" sx="104000" sy="104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Decode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Reward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315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Recurrent State Space Model </a:t>
            </a:r>
            <a:r>
              <a:rPr lang="en-US" altLang="ko-KR" sz="2400" b="1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(RSSM)</a:t>
            </a:r>
            <a:endParaRPr lang="en-US" altLang="ko-KR" sz="3200" b="1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9CF701E-FE20-43A8-BB96-2BE656339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46146"/>
            <a:ext cx="6460083" cy="40041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59690B-426C-4C09-B991-FBDD3CBFF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003" y="3396897"/>
            <a:ext cx="5220182" cy="1257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E8A8CD22-F19F-4664-844E-91A0A5F953A3}"/>
              </a:ext>
            </a:extLst>
          </p:cNvPr>
          <p:cNvCxnSpPr>
            <a:cxnSpLocks/>
          </p:cNvCxnSpPr>
          <p:nvPr/>
        </p:nvCxnSpPr>
        <p:spPr>
          <a:xfrm flipV="1">
            <a:off x="4897120" y="3530280"/>
            <a:ext cx="1715883" cy="34894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EB413DC-F133-4786-B53E-6C78A3BA0039}"/>
              </a:ext>
            </a:extLst>
          </p:cNvPr>
          <p:cNvCxnSpPr>
            <a:cxnSpLocks/>
          </p:cNvCxnSpPr>
          <p:nvPr/>
        </p:nvCxnSpPr>
        <p:spPr>
          <a:xfrm flipV="1">
            <a:off x="4317357" y="3842796"/>
            <a:ext cx="2295646" cy="1013847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539DAD6-6492-46A6-BEEC-3242BA9FF5A4}"/>
              </a:ext>
            </a:extLst>
          </p:cNvPr>
          <p:cNvCxnSpPr>
            <a:cxnSpLocks/>
          </p:cNvCxnSpPr>
          <p:nvPr/>
        </p:nvCxnSpPr>
        <p:spPr>
          <a:xfrm>
            <a:off x="4004841" y="3160956"/>
            <a:ext cx="2608162" cy="994355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88499DF-42FA-4542-9D03-E3EC964A31EB}"/>
              </a:ext>
            </a:extLst>
          </p:cNvPr>
          <p:cNvSpPr/>
          <p:nvPr/>
        </p:nvSpPr>
        <p:spPr>
          <a:xfrm>
            <a:off x="6532880" y="4391252"/>
            <a:ext cx="5121307" cy="312517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620E3299-1435-4063-AACF-A7724C3A04C3}"/>
              </a:ext>
            </a:extLst>
          </p:cNvPr>
          <p:cNvSpPr txBox="1">
            <a:spLocks/>
          </p:cNvSpPr>
          <p:nvPr/>
        </p:nvSpPr>
        <p:spPr>
          <a:xfrm>
            <a:off x="6460082" y="4593532"/>
            <a:ext cx="5731918" cy="11598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Policy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  <a:p>
            <a:pPr latinLnBrk="0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Model-free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처럼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Policy Net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사용하는 게 아니고 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atinLnBrk="0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굴려온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RNN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이용해서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그때그때 </a:t>
            </a:r>
            <a:r>
              <a:rPr lang="en-US" altLang="ko-KR" sz="2000" b="1" dirty="0">
                <a:solidFill>
                  <a:schemeClr val="accent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Planning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한다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FE64A25E-EFBC-441C-9486-D259B7F88B49}"/>
              </a:ext>
            </a:extLst>
          </p:cNvPr>
          <p:cNvSpPr/>
          <p:nvPr/>
        </p:nvSpPr>
        <p:spPr>
          <a:xfrm>
            <a:off x="3217355" y="3879224"/>
            <a:ext cx="1051350" cy="2371105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  <a:effectLst>
            <a:outerShdw blurRad="63500" sx="101000" sy="101000" algn="ctr" rotWithShape="0">
              <a:prstClr val="black">
                <a:alpha val="4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제목 1">
            <a:extLst>
              <a:ext uri="{FF2B5EF4-FFF2-40B4-BE49-F238E27FC236}">
                <a16:creationId xmlns:a16="http://schemas.microsoft.com/office/drawing/2014/main" id="{61171D02-486C-47F0-B14B-3B2F68446EB9}"/>
              </a:ext>
            </a:extLst>
          </p:cNvPr>
          <p:cNvSpPr txBox="1">
            <a:spLocks/>
          </p:cNvSpPr>
          <p:nvPr/>
        </p:nvSpPr>
        <p:spPr>
          <a:xfrm>
            <a:off x="204281" y="901313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Learned Latent Dynamics Model</a:t>
            </a:r>
          </a:p>
        </p:txBody>
      </p:sp>
    </p:spTree>
    <p:extLst>
      <p:ext uri="{BB962C8B-B14F-4D97-AF65-F5344CB8AC3E}">
        <p14:creationId xmlns:p14="http://schemas.microsoft.com/office/powerpoint/2010/main" val="4223845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543683-C10F-425A-B98B-86ADDB6C8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49526"/>
            <a:ext cx="6096000" cy="3672417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20FC7D49-DAED-4BEB-8BBD-D69AD75D5C76}"/>
              </a:ext>
            </a:extLst>
          </p:cNvPr>
          <p:cNvSpPr/>
          <p:nvPr/>
        </p:nvSpPr>
        <p:spPr>
          <a:xfrm rot="10800000">
            <a:off x="0" y="5878497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55687AF-5839-448D-8860-FD8E2CC4A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72740"/>
            <a:ext cx="6096000" cy="377851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AB0D72B-A304-44AF-A995-9E2DCE45485C}"/>
              </a:ext>
            </a:extLst>
          </p:cNvPr>
          <p:cNvSpPr/>
          <p:nvPr/>
        </p:nvSpPr>
        <p:spPr>
          <a:xfrm>
            <a:off x="1" y="726985"/>
            <a:ext cx="12192000" cy="44344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5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209447DF-7F91-49BE-8CD2-B2FE415AE34F}"/>
              </a:ext>
            </a:extLst>
          </p:cNvPr>
          <p:cNvSpPr txBox="1">
            <a:spLocks/>
          </p:cNvSpPr>
          <p:nvPr/>
        </p:nvSpPr>
        <p:spPr>
          <a:xfrm>
            <a:off x="204281" y="65504"/>
            <a:ext cx="11987719" cy="6614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Recurrent State Space Model </a:t>
            </a:r>
            <a:r>
              <a:rPr lang="en-US" altLang="ko-KR" sz="2400" b="1" dirty="0">
                <a:solidFill>
                  <a:schemeClr val="bg1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(RSSM)</a:t>
            </a:r>
            <a:endParaRPr lang="en-US" altLang="ko-KR" sz="3200" b="1" dirty="0">
              <a:solidFill>
                <a:schemeClr val="bg1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B68D723B-CB66-444D-AE7B-802914785280}"/>
              </a:ext>
            </a:extLst>
          </p:cNvPr>
          <p:cNvSpPr txBox="1">
            <a:spLocks/>
          </p:cNvSpPr>
          <p:nvPr/>
        </p:nvSpPr>
        <p:spPr>
          <a:xfrm>
            <a:off x="204281" y="901313"/>
            <a:ext cx="9137510" cy="9305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■ Learned Latent Dynamics Model</a:t>
            </a:r>
          </a:p>
        </p:txBody>
      </p:sp>
    </p:spTree>
    <p:extLst>
      <p:ext uri="{BB962C8B-B14F-4D97-AF65-F5344CB8AC3E}">
        <p14:creationId xmlns:p14="http://schemas.microsoft.com/office/powerpoint/2010/main" val="959452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</TotalTime>
  <Words>552</Words>
  <Application>Microsoft Office PowerPoint</Application>
  <PresentationFormat>와이드스크린</PresentationFormat>
  <Paragraphs>133</Paragraphs>
  <Slides>29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7" baseType="lpstr">
      <vt:lpstr>나눔스퀘어</vt:lpstr>
      <vt:lpstr>나눔스퀘어라운드 Bold</vt:lpstr>
      <vt:lpstr>맑은 고딕</vt:lpstr>
      <vt:lpstr>Arial</vt:lpstr>
      <vt:lpstr>Cambria Math</vt:lpstr>
      <vt:lpstr>Franklin Gothic Medium Cond</vt:lpstr>
      <vt:lpstr>Georgia</vt:lpstr>
      <vt:lpstr>Office 테마</vt:lpstr>
      <vt:lpstr>PlaNet</vt:lpstr>
      <vt:lpstr>PowerPoint 프레젠테이션</vt:lpstr>
      <vt:lpstr>PowerPoint 프레젠테이션</vt:lpstr>
      <vt:lpstr>Recurrent State Space Model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Latent Overshooting</vt:lpstr>
      <vt:lpstr>PowerPoint 프레젠테이션</vt:lpstr>
      <vt:lpstr>PowerPoint 프레젠테이션</vt:lpstr>
      <vt:lpstr>PowerPoint 프레젠테이션</vt:lpstr>
      <vt:lpstr>PowerPoint 프레젠테이션</vt:lpstr>
      <vt:lpstr>Experiments</vt:lpstr>
      <vt:lpstr>PowerPoint 프레젠테이션</vt:lpstr>
      <vt:lpstr>PowerPoint 프레젠테이션</vt:lpstr>
      <vt:lpstr>PowerPoint 프레젠테이션</vt:lpstr>
      <vt:lpstr>PowerPoint 프레젠테이션</vt:lpstr>
      <vt:lpstr>Relative Works</vt:lpstr>
      <vt:lpstr>PowerPoint 프레젠테이션</vt:lpstr>
      <vt:lpstr>End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Plan2Explore</dc:title>
  <dc:creator>신민[ 학부재학 / 건축사회환경공학부 ]</dc:creator>
  <cp:lastModifiedBy>신민[ 학부재학 / 건축사회환경공학부 ]</cp:lastModifiedBy>
  <cp:revision>48</cp:revision>
  <dcterms:created xsi:type="dcterms:W3CDTF">2020-11-16T17:56:44Z</dcterms:created>
  <dcterms:modified xsi:type="dcterms:W3CDTF">2020-11-17T07:10:15Z</dcterms:modified>
</cp:coreProperties>
</file>

<file path=docProps/thumbnail.jpeg>
</file>